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9A106AF-9351-40D0-B2E2-1F1C1B669F34}">
  <a:tblStyle styleId="{19A106AF-9351-40D0-B2E2-1F1C1B669F34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Raleway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aleway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54755c0525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54755c0525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54755c0525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54755c0525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55ecc5016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55ecc5016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54755c0525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54755c0525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Communicate state of art solutions: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How do they address the problem?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What are their shortcomings?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How will our solution better address the problem?</a:t>
            </a:r>
            <a:endParaRPr sz="1000"/>
          </a:p>
          <a:p>
            <a:pPr indent="0" lvl="0" marL="584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highlight>
                <a:srgbClr val="F2F2F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54755c0525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54755c0525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your design concepts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Explain what the different design concepts are and how they 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Explain why you selected your concept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Explain the key criteria used to evaluate the concepts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Describe why the chosen concept out-performs the others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55d0cce599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55d0cce59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Posture sensing: force, distance, pressure, motion sensors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feedback: audio, vibration, tactile feedback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Device attachment: unmodified, modified, areas of the chair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Pugh chart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Selected concept: modified - most design freedom, tactile feedback - most different from existing products, distance sensing - similar to motion sensing on the body but less invasive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54755c0525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54755c0525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54755c0525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54755c0525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Should do </a:t>
            </a:r>
            <a:r>
              <a:rPr lang="en"/>
              <a:t>prototype</a:t>
            </a:r>
            <a:r>
              <a:rPr lang="en"/>
              <a:t> 0 - mock up the feedback to the user (ex: vibrate phone and mimic the feedback - get tested feedback types before deciding on a feedback type)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sensors do we plan on purchasing? Ultrasonic sensors primarily, have also thought about stereo cameras or force feedback/touchpoints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Engineering challenge: detecting where the </a:t>
            </a:r>
            <a:r>
              <a:rPr lang="en"/>
              <a:t>different sensors are in relation to themselves - keep different chairs in mind as that changes the sensor network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would you detect shoulder and neck distance if in a chair that doesn’t have back all the way up - could limit scope or could create a device that raises higher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Considering more limiting scope bc that is what is more commonly seen in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Specify what your tests are - start quantifying that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Order components asap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COTS parts when possible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8832300" y="0"/>
            <a:ext cx="31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A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7.jpg"/><Relationship Id="rId5" Type="http://schemas.openxmlformats.org/officeDocument/2006/relationships/image" Target="../media/image8.jpg"/><Relationship Id="rId6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Relationship Id="rId4" Type="http://schemas.openxmlformats.org/officeDocument/2006/relationships/image" Target="../media/image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Posture-Inator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45833"/>
              <a:buFont typeface="Arial"/>
              <a:buNone/>
            </a:pPr>
            <a:r>
              <a:rPr lang="en"/>
              <a:t>Group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Jon Ali, Aurielle Barnett, Gabe Botero, Riley Forster, Jennifer Yang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Posture-Inator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3214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Poor posture can lead to chronic pain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Common in office workers and students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 rotWithShape="1">
          <a:blip r:embed="rId3">
            <a:alphaModFix/>
          </a:blip>
          <a:srcRect b="0" l="0" r="0" t="7766"/>
          <a:stretch/>
        </p:blipFill>
        <p:spPr>
          <a:xfrm>
            <a:off x="3526525" y="1310351"/>
            <a:ext cx="5305800" cy="2841144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3526500" y="4072300"/>
            <a:ext cx="5305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Source Sans Pro"/>
                <a:ea typeface="Source Sans Pro"/>
                <a:cs typeface="Source Sans Pro"/>
                <a:sym typeface="Source Sans Pro"/>
              </a:rPr>
              <a:t>Source: https://www.metrophysio.co.uk/blog/common-areas-pain-poor-posture/</a:t>
            </a:r>
            <a:endParaRPr sz="1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Opportunity and Design Problem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Opportunity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Current posture aids lack user feedback and accurate posture sensing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Design Problem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 and build a device that can: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Sense posture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Provide feedback when user has poor posture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Attach to a chair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Stakeholders and Design Requirements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Stakeholders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Customers looking to improve their posture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Medical professionals who advise patients on correct posture and help with correction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Design Requirements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Applicable to assorted chairs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Usable for various body shapes and sizes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Non-intrusive to the user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296750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Existing Solutions and Technologies 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5959350" y="1038475"/>
            <a:ext cx="2825100" cy="31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Ergonomic Chair</a:t>
            </a:r>
            <a:endParaRPr b="1"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u="sng"/>
              <a:t>Descrip</a:t>
            </a:r>
            <a:r>
              <a:rPr lang="en" sz="1400" u="sng"/>
              <a:t>tion</a:t>
            </a:r>
            <a:endParaRPr sz="1400" u="sng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Features added to increase chair’s ability to adjust to user’s body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u="sng"/>
              <a:t>Shortcomings</a:t>
            </a:r>
            <a:endParaRPr sz="1400" u="sng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Reliant on user customization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Can’t provide any feedback or correction to user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67450" y="1038475"/>
            <a:ext cx="817000" cy="81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" name="Google Shape;88;p17"/>
          <p:cNvGrpSpPr/>
          <p:nvPr/>
        </p:nvGrpSpPr>
        <p:grpSpPr>
          <a:xfrm>
            <a:off x="3267750" y="1038475"/>
            <a:ext cx="2691600" cy="3579600"/>
            <a:chOff x="3056425" y="1089150"/>
            <a:chExt cx="2691600" cy="3579600"/>
          </a:xfrm>
        </p:grpSpPr>
        <p:sp>
          <p:nvSpPr>
            <p:cNvPr id="89" name="Google Shape;89;p17"/>
            <p:cNvSpPr txBox="1"/>
            <p:nvPr/>
          </p:nvSpPr>
          <p:spPr>
            <a:xfrm>
              <a:off x="3056425" y="1089150"/>
              <a:ext cx="2691600" cy="357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 sz="1700">
                  <a:solidFill>
                    <a:schemeClr val="lt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Posture Braces</a:t>
              </a:r>
              <a:endParaRPr b="1" sz="17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u="sng">
                  <a:solidFill>
                    <a:schemeClr val="lt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Description</a:t>
              </a:r>
              <a:endParaRPr u="sng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300">
                  <a:solidFill>
                    <a:schemeClr val="lt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Meant to be worn by user, restriction of movement through tension </a:t>
              </a:r>
              <a:endParaRPr sz="13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u="sng">
                  <a:solidFill>
                    <a:schemeClr val="lt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Shortcomings</a:t>
              </a:r>
              <a:endParaRPr u="sng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  <a:p>
              <a:pPr indent="-317500" lvl="0" marL="45720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Source Sans Pro"/>
                <a:buChar char="●"/>
              </a:pPr>
              <a:r>
                <a:rPr lang="en" sz="1300">
                  <a:solidFill>
                    <a:schemeClr val="lt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Device only targets one specific area of body </a:t>
              </a:r>
              <a:endParaRPr sz="13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300"/>
                <a:buFont typeface="Source Sans Pro"/>
                <a:buChar char="●"/>
              </a:pPr>
              <a:r>
                <a:rPr lang="en" sz="1300">
                  <a:solidFill>
                    <a:schemeClr val="lt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Uncomfortable, awkward to wear</a:t>
              </a:r>
              <a:endParaRPr sz="13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300"/>
                <a:buFont typeface="Source Sans Pro"/>
                <a:buChar char="●"/>
              </a:pPr>
              <a:r>
                <a:rPr lang="en" sz="1300">
                  <a:solidFill>
                    <a:schemeClr val="lt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Risk of injury, muscle atrophy</a:t>
              </a:r>
              <a:endParaRPr sz="13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  <a:p>
              <a:pPr indent="0" lvl="0" marL="0" rtl="0" algn="l"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pic>
          <p:nvPicPr>
            <p:cNvPr id="90" name="Google Shape;90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70325" y="1089150"/>
              <a:ext cx="817000" cy="8170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1" name="Google Shape;91;p17"/>
          <p:cNvGrpSpPr/>
          <p:nvPr/>
        </p:nvGrpSpPr>
        <p:grpSpPr>
          <a:xfrm>
            <a:off x="359550" y="1038475"/>
            <a:ext cx="2908200" cy="3195300"/>
            <a:chOff x="148225" y="1089150"/>
            <a:chExt cx="2908200" cy="3195300"/>
          </a:xfrm>
        </p:grpSpPr>
        <p:sp>
          <p:nvSpPr>
            <p:cNvPr id="92" name="Google Shape;92;p17"/>
            <p:cNvSpPr txBox="1"/>
            <p:nvPr/>
          </p:nvSpPr>
          <p:spPr>
            <a:xfrm>
              <a:off x="148225" y="1089150"/>
              <a:ext cx="2908200" cy="319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 sz="1700">
                  <a:solidFill>
                    <a:schemeClr val="lt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Upright Go</a:t>
              </a:r>
              <a:endParaRPr b="1" sz="17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u="sng">
                  <a:solidFill>
                    <a:schemeClr val="lt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Description</a:t>
              </a:r>
              <a:endParaRPr u="sng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300">
                  <a:solidFill>
                    <a:schemeClr val="lt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Meant to physically attach to user, utilizes sensors to detect and correct posture</a:t>
              </a:r>
              <a:endParaRPr sz="13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u="sng">
                  <a:solidFill>
                    <a:schemeClr val="lt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Shortcomings</a:t>
              </a:r>
              <a:endParaRPr u="sng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  <a:p>
              <a:pPr indent="-317500" lvl="0" marL="45720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lt2"/>
                </a:buClr>
                <a:buSzPts val="1400"/>
                <a:buFont typeface="Source Sans Pro"/>
                <a:buChar char="●"/>
              </a:pPr>
              <a:r>
                <a:rPr lang="en" sz="1300">
                  <a:solidFill>
                    <a:schemeClr val="lt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Device only targets the back area</a:t>
              </a:r>
              <a:endParaRPr sz="13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300"/>
                <a:buFont typeface="Source Sans Pro"/>
                <a:buChar char="●"/>
              </a:pPr>
              <a:r>
                <a:rPr lang="en" sz="1300">
                  <a:solidFill>
                    <a:schemeClr val="lt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False positives</a:t>
              </a:r>
              <a:endParaRPr sz="13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300"/>
                <a:buFont typeface="Source Sans Pro"/>
                <a:buChar char="●"/>
              </a:pPr>
              <a:r>
                <a:rPr lang="en" sz="1300">
                  <a:solidFill>
                    <a:schemeClr val="lt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Adhesive design &amp; quality control</a:t>
              </a:r>
              <a:endParaRPr sz="1300"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pic>
          <p:nvPicPr>
            <p:cNvPr id="93" name="Google Shape;93;p1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792574" y="1103650"/>
              <a:ext cx="817000" cy="78801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 Generation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152475"/>
            <a:ext cx="3807000" cy="35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Used customer and market research to determine categories of posture correction solutions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Sitting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Standing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Shoulders and neck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Back and pelvis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Knees and feet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6-3-5 method </a:t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 rotWithShape="1">
          <a:blip r:embed="rId3">
            <a:alphaModFix/>
          </a:blip>
          <a:srcRect b="6852" l="4800" r="3591" t="3565"/>
          <a:stretch/>
        </p:blipFill>
        <p:spPr>
          <a:xfrm>
            <a:off x="7078500" y="445025"/>
            <a:ext cx="1601439" cy="208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 rotWithShape="1">
          <a:blip r:embed="rId4">
            <a:alphaModFix/>
          </a:blip>
          <a:srcRect b="7264" l="7447" r="7438" t="7272"/>
          <a:stretch/>
        </p:blipFill>
        <p:spPr>
          <a:xfrm>
            <a:off x="7078500" y="2615640"/>
            <a:ext cx="1601449" cy="21442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 rotWithShape="1">
          <a:blip r:embed="rId5">
            <a:alphaModFix/>
          </a:blip>
          <a:srcRect b="22668" l="0" r="0" t="22788"/>
          <a:stretch/>
        </p:blipFill>
        <p:spPr>
          <a:xfrm>
            <a:off x="4519237" y="720891"/>
            <a:ext cx="2493850" cy="1813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 rotWithShape="1">
          <a:blip r:embed="rId6">
            <a:alphaModFix/>
          </a:blip>
          <a:srcRect b="8249" l="11652" r="5407" t="8249"/>
          <a:stretch/>
        </p:blipFill>
        <p:spPr>
          <a:xfrm>
            <a:off x="4987824" y="2643025"/>
            <a:ext cx="1556649" cy="2089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11700" y="38837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 Selection</a:t>
            </a:r>
            <a:endParaRPr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311700" y="1011775"/>
            <a:ext cx="2803800" cy="39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 Criteria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Posture Sensing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 Feedback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Device Attachment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Pugh Chart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Selected Concept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Modified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Gentle tactile feedback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Distance sensing</a:t>
            </a:r>
            <a:endParaRPr/>
          </a:p>
        </p:txBody>
      </p:sp>
      <p:graphicFrame>
        <p:nvGraphicFramePr>
          <p:cNvPr id="110" name="Google Shape;110;p19"/>
          <p:cNvGraphicFramePr/>
          <p:nvPr/>
        </p:nvGraphicFramePr>
        <p:xfrm>
          <a:off x="3215988" y="2238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{19A106AF-9351-40D0-B2E2-1F1C1B669F34}</a:tableStyleId>
              </a:tblPr>
              <a:tblGrid>
                <a:gridCol w="920850"/>
                <a:gridCol w="615875"/>
                <a:gridCol w="1561175"/>
                <a:gridCol w="1309625"/>
                <a:gridCol w="1322075"/>
              </a:tblGrid>
              <a:tr h="42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Unmodified,  Vibration Feedback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Modified, Audible Feedback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Modified, Tactile Feedback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38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Criteria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Weight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Design 1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Design 2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Design 3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38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Low Cost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38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Non Intrusive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-1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51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Has Sensing Ability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38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Universality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51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Low Risk of Injury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-1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38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Comfortable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3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Total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9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7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-1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11" name="Google Shape;111;p19"/>
          <p:cNvPicPr preferRelativeResize="0"/>
          <p:nvPr/>
        </p:nvPicPr>
        <p:blipFill rotWithShape="1">
          <a:blip r:embed="rId3">
            <a:alphaModFix/>
          </a:blip>
          <a:srcRect b="0" l="7240" r="9252" t="9934"/>
          <a:stretch/>
        </p:blipFill>
        <p:spPr>
          <a:xfrm>
            <a:off x="7251225" y="912445"/>
            <a:ext cx="1552200" cy="11160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 rotWithShape="1">
          <a:blip r:embed="rId4">
            <a:alphaModFix/>
          </a:blip>
          <a:srcRect b="48299" l="6435" r="70104" t="41619"/>
          <a:stretch/>
        </p:blipFill>
        <p:spPr>
          <a:xfrm>
            <a:off x="3448250" y="979370"/>
            <a:ext cx="1714476" cy="9822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 rotWithShape="1">
          <a:blip r:embed="rId4">
            <a:alphaModFix/>
          </a:blip>
          <a:srcRect b="47932" l="51397" r="21639" t="42781"/>
          <a:stretch/>
        </p:blipFill>
        <p:spPr>
          <a:xfrm>
            <a:off x="5208050" y="1011768"/>
            <a:ext cx="1997852" cy="917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Engineering Challenges</a:t>
            </a:r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Mechanical Attachment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Clamping system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Strap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Suction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Motor-Sensor Configuration for “nudge”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Choosing moderately powerful motor, sensor type (tactile, etc) and microcontroller (Arduino, Raspberry Pi, etc)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Integrating microcontroller and sensor with mechanical design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Sensor Feedback/Reading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Processing sensor data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Consolidating for user to read and enhance feedback 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Prototyping (PT) Plan</a:t>
            </a:r>
            <a:endParaRPr/>
          </a:p>
        </p:txBody>
      </p:sp>
      <p:sp>
        <p:nvSpPr>
          <p:cNvPr id="125" name="Google Shape;12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Key Subsystems to prototype: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Connection to chair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Sensor </a:t>
            </a:r>
            <a:r>
              <a:rPr lang="en" sz="1800"/>
              <a:t>array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User feedback system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Steps to proof of concept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PT1: Chair connection, Sensors and feedback constructed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PT2: Sensors integrated with chair, and connected to user feedback via software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PT Testing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User testing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